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5"/>
  </p:notesMasterIdLst>
  <p:handoutMasterIdLst>
    <p:handoutMasterId r:id="rId26"/>
  </p:handoutMasterIdLst>
  <p:sldIdLst>
    <p:sldId id="293" r:id="rId2"/>
    <p:sldId id="260" r:id="rId3"/>
    <p:sldId id="306" r:id="rId4"/>
    <p:sldId id="318" r:id="rId5"/>
    <p:sldId id="319" r:id="rId6"/>
    <p:sldId id="321" r:id="rId7"/>
    <p:sldId id="320" r:id="rId8"/>
    <p:sldId id="322" r:id="rId9"/>
    <p:sldId id="325" r:id="rId10"/>
    <p:sldId id="326" r:id="rId11"/>
    <p:sldId id="315" r:id="rId12"/>
    <p:sldId id="307" r:id="rId13"/>
    <p:sldId id="308" r:id="rId14"/>
    <p:sldId id="309" r:id="rId15"/>
    <p:sldId id="311" r:id="rId16"/>
    <p:sldId id="312" r:id="rId17"/>
    <p:sldId id="310" r:id="rId18"/>
    <p:sldId id="313" r:id="rId19"/>
    <p:sldId id="314" r:id="rId20"/>
    <p:sldId id="316" r:id="rId21"/>
    <p:sldId id="317" r:id="rId22"/>
    <p:sldId id="323" r:id="rId23"/>
    <p:sldId id="324" r:id="rId24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1CE"/>
    <a:srgbClr val="FFFFFF"/>
    <a:srgbClr val="A7ECF3"/>
    <a:srgbClr val="D60093"/>
    <a:srgbClr val="3717F5"/>
    <a:srgbClr val="B8B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79" autoAdjust="0"/>
    <p:restoredTop sz="95591" autoAdjust="0"/>
  </p:normalViewPr>
  <p:slideViewPr>
    <p:cSldViewPr>
      <p:cViewPr>
        <p:scale>
          <a:sx n="75" d="100"/>
          <a:sy n="75" d="100"/>
        </p:scale>
        <p:origin x="-918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42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77B87E3-0989-40F6-AA9B-52163D58471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477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66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557A3CC2-9F4F-460B-98BC-75486F9823D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32059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364 h 2182"/>
                <a:gd name="T4" fmla="*/ 12367 w 4897"/>
                <a:gd name="T5" fmla="*/ 364 h 2182"/>
                <a:gd name="T6" fmla="*/ 1236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3687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en-US" altLang="zh-TW" noProof="0" smtClean="0"/>
              <a:t>Click to edit Master title style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TW" noProof="0" smtClean="0"/>
              <a:t>Click to edit Master subtitle style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55608-464F-4EF9-AA45-A66B034B6B2C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9141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BF6A5-DD28-4EC0-B6BC-BF63985B288C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4042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D6D48-98FE-423C-A3D1-72CDF41AFB7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87541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D7BE2-AA81-4EB2-BF15-DBA842E6644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6456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57BC3-2900-45CB-9AD3-DC90C6EE690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2313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77E60-9D69-42DB-9736-0678FB7D60B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5240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7AB1E-0701-486D-AE8D-822017C3414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2966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8DCE2-53F5-49E0-B6A8-F82EF316ADB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672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DE669-72A7-4EBB-A8B2-0B3E06A9F6A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5969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EF77B-BD70-4DFB-84DB-1CAE179D641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7005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3C3F4-C97B-46D3-B611-58E780DDD8B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5404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5 h 2182"/>
                <a:gd name="T4" fmla="*/ 12367 w 4897"/>
                <a:gd name="T5" fmla="*/ 5 h 2182"/>
                <a:gd name="T6" fmla="*/ 1236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4 h 2182"/>
                <a:gd name="T4" fmla="*/ 12367 w 4897"/>
                <a:gd name="T5" fmla="*/ 4 h 2182"/>
                <a:gd name="T6" fmla="*/ 1236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5846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5847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5848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5849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35850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358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ea typeface="新細明體" pitchFamily="18" charset="-120"/>
              </a:defRPr>
            </a:lvl1pPr>
          </a:lstStyle>
          <a:p>
            <a:pPr>
              <a:defRPr/>
            </a:pPr>
            <a:fld id="{E986CBF1-F0C2-4ABE-94D4-DBF5A220B00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35854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35855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23950" y="2286000"/>
            <a:ext cx="7239000" cy="1295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sz="6000" i="1" dirty="0" smtClean="0">
                <a:latin typeface="Arial" charset="0"/>
                <a:ea typeface="新細明體" pitchFamily="18" charset="-120"/>
              </a:rPr>
              <a:t>WH10/WH20/WH30</a:t>
            </a:r>
            <a:br>
              <a:rPr lang="en-US" altLang="zh-TW" sz="6000" i="1" dirty="0" smtClean="0">
                <a:latin typeface="Arial" charset="0"/>
                <a:ea typeface="新細明體" pitchFamily="18" charset="-120"/>
              </a:rPr>
            </a:br>
            <a:r>
              <a:rPr lang="en-US" altLang="zh-TW" sz="6000" i="1" dirty="0" smtClean="0">
                <a:latin typeface="Arial" charset="0"/>
                <a:ea typeface="新細明體" pitchFamily="18" charset="-120"/>
              </a:rPr>
              <a:t> </a:t>
            </a:r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觸</a:t>
            </a:r>
            <a:r>
              <a:rPr lang="zh-TW" altLang="en-US" sz="6000" dirty="0">
                <a:latin typeface="標楷體" pitchFamily="65" charset="-120"/>
                <a:ea typeface="標楷體" pitchFamily="65" charset="-120"/>
              </a:rPr>
              <a:t>控式</a:t>
            </a:r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記錄器 </a:t>
            </a:r>
            <a:r>
              <a:rPr lang="zh-TW" altLang="en-US" sz="6000" dirty="0">
                <a:latin typeface="標楷體" pitchFamily="65" charset="-120"/>
                <a:ea typeface="標楷體" pitchFamily="65" charset="-120"/>
              </a:rPr>
              <a:t>簡介</a:t>
            </a:r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pic>
        <p:nvPicPr>
          <p:cNvPr id="3075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609600"/>
            <a:ext cx="264795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886200"/>
            <a:ext cx="4676775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圖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48100"/>
            <a:ext cx="5732463" cy="374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228600"/>
            <a:ext cx="29718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產品特點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</p:txBody>
      </p:sp>
      <p:pic>
        <p:nvPicPr>
          <p:cNvPr id="4100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00" y="4429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圖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2105025"/>
            <a:ext cx="5029200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762000" y="1219200"/>
            <a:ext cx="7543800" cy="1846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en-US" altLang="zh-TW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1.</a:t>
            </a:r>
            <a:r>
              <a:rPr lang="zh-TW" altLang="en-US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多通道</a:t>
            </a:r>
            <a:r>
              <a:rPr lang="zh-TW" altLang="en-US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可</a:t>
            </a:r>
            <a:r>
              <a:rPr lang="zh-TW" altLang="en-US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選</a:t>
            </a:r>
            <a:r>
              <a:rPr lang="en-US" altLang="zh-TW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,</a:t>
            </a:r>
            <a:r>
              <a:rPr lang="zh-TW" altLang="en-US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介面卡隨插即用</a:t>
            </a:r>
            <a:r>
              <a:rPr lang="en-US" altLang="zh-TW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,</a:t>
            </a:r>
            <a:r>
              <a:rPr lang="zh-TW" altLang="en-US" b="0" dirty="0">
                <a:solidFill>
                  <a:srgbClr val="002060"/>
                </a:solidFill>
                <a:latin typeface="+mn-lt"/>
                <a:ea typeface="標楷體" pitchFamily="65" charset="-120"/>
              </a:rPr>
              <a:t>大小顯示幕供選擇</a:t>
            </a:r>
            <a:endParaRPr lang="en-US" altLang="zh-TW" b="0" dirty="0">
              <a:solidFill>
                <a:srgbClr val="002060"/>
              </a:solidFill>
              <a:latin typeface="+mn-lt"/>
              <a:ea typeface="標楷體" pitchFamily="65" charset="-120"/>
            </a:endParaRPr>
          </a:p>
          <a:p>
            <a:pPr algn="l">
              <a:defRPr/>
            </a:pPr>
            <a:endParaRPr lang="en-US" altLang="zh-TW" sz="2000" b="0" dirty="0">
              <a:solidFill>
                <a:srgbClr val="0070C0"/>
              </a:solidFill>
              <a:latin typeface="+mn-lt"/>
              <a:ea typeface="標楷體" pitchFamily="65" charset="-120"/>
            </a:endParaRPr>
          </a:p>
          <a:p>
            <a:pPr algn="l">
              <a:defRPr/>
            </a:pPr>
            <a:r>
              <a:rPr lang="zh-TW" altLang="en-US" b="0" dirty="0">
                <a:latin typeface="+mn-lt"/>
                <a:ea typeface="標楷體" pitchFamily="65" charset="-120"/>
              </a:rPr>
              <a:t> </a:t>
            </a:r>
            <a:r>
              <a:rPr lang="zh-TW" altLang="en-US" b="0" dirty="0">
                <a:latin typeface="+mn-lt"/>
                <a:ea typeface="標楷體" pitchFamily="65" charset="-120"/>
              </a:rPr>
              <a:t>   </a:t>
            </a:r>
            <a:r>
              <a:rPr lang="en-US" altLang="zh-TW" b="0" dirty="0">
                <a:latin typeface="+mn-lt"/>
                <a:ea typeface="標楷體" pitchFamily="65" charset="-120"/>
              </a:rPr>
              <a:t>WH10</a:t>
            </a:r>
            <a:r>
              <a:rPr lang="zh-TW" altLang="en-US" b="0" dirty="0">
                <a:latin typeface="+mn-lt"/>
                <a:ea typeface="標楷體" pitchFamily="65" charset="-120"/>
              </a:rPr>
              <a:t>系列</a:t>
            </a:r>
            <a:r>
              <a:rPr lang="en-US" altLang="zh-TW" b="0" dirty="0">
                <a:latin typeface="+mn-lt"/>
                <a:ea typeface="標楷體" pitchFamily="65" charset="-120"/>
              </a:rPr>
              <a:t>…</a:t>
            </a:r>
            <a:r>
              <a:rPr lang="zh-TW" altLang="en-US" b="0" dirty="0">
                <a:latin typeface="+mn-lt"/>
                <a:ea typeface="標楷體" pitchFamily="65" charset="-120"/>
              </a:rPr>
              <a:t>  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4.3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吋</a:t>
            </a:r>
            <a:r>
              <a:rPr lang="zh-TW" altLang="en-US" b="0" dirty="0">
                <a:latin typeface="+mn-lt"/>
                <a:ea typeface="標楷體" pitchFamily="65" charset="-120"/>
              </a:rPr>
              <a:t>觸控</a:t>
            </a:r>
            <a:r>
              <a:rPr lang="zh-TW" altLang="zh-TW" b="0" dirty="0">
                <a:latin typeface="+mn-lt"/>
                <a:ea typeface="標楷體" pitchFamily="65" charset="-120"/>
              </a:rPr>
              <a:t>螢幕</a:t>
            </a:r>
            <a:r>
              <a:rPr lang="en-US" altLang="zh-TW" b="0" dirty="0">
                <a:latin typeface="+mn-lt"/>
                <a:ea typeface="標楷體" pitchFamily="65" charset="-120"/>
              </a:rPr>
              <a:t>, 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最多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6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點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   </a:t>
            </a:r>
            <a:r>
              <a:rPr lang="zh-TW" altLang="zh-TW" b="0" dirty="0">
                <a:latin typeface="+mn-lt"/>
                <a:ea typeface="標楷體" pitchFamily="65" charset="-120"/>
              </a:rPr>
              <a:t>類比輸入</a:t>
            </a:r>
            <a:r>
              <a:rPr lang="en-US" altLang="zh-TW" b="0" dirty="0">
                <a:latin typeface="+mn-lt"/>
                <a:ea typeface="標楷體" pitchFamily="65" charset="-120"/>
              </a:rPr>
              <a:t>(AI</a:t>
            </a:r>
            <a:r>
              <a:rPr lang="zh-TW" altLang="en-US" b="0" dirty="0">
                <a:latin typeface="+mn-lt"/>
                <a:ea typeface="標楷體" pitchFamily="65" charset="-120"/>
              </a:rPr>
              <a:t>為</a:t>
            </a:r>
            <a:r>
              <a:rPr lang="en-US" altLang="zh-TW" b="0" dirty="0">
                <a:latin typeface="+mn-lt"/>
                <a:ea typeface="標楷體" pitchFamily="65" charset="-120"/>
              </a:rPr>
              <a:t>3</a:t>
            </a:r>
            <a:r>
              <a:rPr lang="zh-TW" altLang="en-US" b="0" dirty="0">
                <a:latin typeface="+mn-lt"/>
                <a:ea typeface="標楷體" pitchFamily="65" charset="-120"/>
              </a:rPr>
              <a:t>或</a:t>
            </a:r>
            <a:r>
              <a:rPr lang="en-US" altLang="zh-TW" b="0" dirty="0">
                <a:latin typeface="+mn-lt"/>
                <a:ea typeface="標楷體" pitchFamily="65" charset="-120"/>
              </a:rPr>
              <a:t>6</a:t>
            </a:r>
            <a:r>
              <a:rPr lang="zh-TW" altLang="en-US" b="0" dirty="0">
                <a:latin typeface="+mn-lt"/>
                <a:ea typeface="標楷體" pitchFamily="65" charset="-120"/>
              </a:rPr>
              <a:t>之倍數</a:t>
            </a:r>
            <a:r>
              <a:rPr lang="en-US" altLang="zh-TW" b="0" dirty="0">
                <a:latin typeface="+mn-lt"/>
                <a:ea typeface="標楷體" pitchFamily="65" charset="-120"/>
              </a:rPr>
              <a:t>) </a:t>
            </a:r>
            <a:endParaRPr lang="zh-TW" altLang="zh-TW" b="0" dirty="0">
              <a:latin typeface="+mn-lt"/>
              <a:ea typeface="標楷體" pitchFamily="65" charset="-120"/>
            </a:endParaRPr>
          </a:p>
          <a:p>
            <a:pPr algn="l">
              <a:defRPr/>
            </a:pPr>
            <a:r>
              <a:rPr lang="en-US" altLang="zh-TW" b="0" dirty="0">
                <a:latin typeface="+mn-lt"/>
                <a:ea typeface="標楷體" pitchFamily="65" charset="-120"/>
              </a:rPr>
              <a:t>    </a:t>
            </a:r>
            <a:r>
              <a:rPr lang="en-US" altLang="zh-TW" b="0" dirty="0">
                <a:latin typeface="+mn-lt"/>
                <a:ea typeface="標楷體" pitchFamily="65" charset="-120"/>
              </a:rPr>
              <a:t>WH20</a:t>
            </a:r>
            <a:r>
              <a:rPr lang="zh-TW" altLang="en-US" b="0" dirty="0">
                <a:latin typeface="+mn-lt"/>
                <a:ea typeface="標楷體" pitchFamily="65" charset="-120"/>
              </a:rPr>
              <a:t>系列</a:t>
            </a:r>
            <a:r>
              <a:rPr lang="en-US" altLang="zh-TW" b="0" dirty="0">
                <a:latin typeface="+mn-lt"/>
                <a:ea typeface="標楷體" pitchFamily="65" charset="-120"/>
              </a:rPr>
              <a:t>…</a:t>
            </a:r>
            <a:r>
              <a:rPr lang="zh-TW" altLang="en-US" b="0" dirty="0">
                <a:latin typeface="+mn-lt"/>
                <a:ea typeface="標楷體" pitchFamily="65" charset="-120"/>
              </a:rPr>
              <a:t>  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5.6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吋</a:t>
            </a:r>
            <a:r>
              <a:rPr lang="zh-TW" altLang="en-US" b="0" dirty="0">
                <a:latin typeface="+mn-lt"/>
                <a:ea typeface="標楷體" pitchFamily="65" charset="-120"/>
              </a:rPr>
              <a:t>觸控</a:t>
            </a:r>
            <a:r>
              <a:rPr lang="zh-TW" altLang="zh-TW" b="0" dirty="0">
                <a:latin typeface="+mn-lt"/>
                <a:ea typeface="標楷體" pitchFamily="65" charset="-120"/>
              </a:rPr>
              <a:t>螢幕</a:t>
            </a:r>
            <a:r>
              <a:rPr lang="en-US" altLang="zh-TW" b="0" dirty="0">
                <a:latin typeface="+mn-lt"/>
                <a:ea typeface="標楷體" pitchFamily="65" charset="-120"/>
              </a:rPr>
              <a:t>, 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最多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24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點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 </a:t>
            </a:r>
            <a:r>
              <a:rPr lang="zh-TW" altLang="zh-TW" b="0" dirty="0">
                <a:latin typeface="+mn-lt"/>
                <a:ea typeface="標楷體" pitchFamily="65" charset="-120"/>
              </a:rPr>
              <a:t>類比</a:t>
            </a:r>
            <a:r>
              <a:rPr lang="zh-TW" altLang="zh-TW" b="0" dirty="0">
                <a:latin typeface="+mn-lt"/>
                <a:ea typeface="標楷體" pitchFamily="65" charset="-120"/>
              </a:rPr>
              <a:t>輸入</a:t>
            </a:r>
            <a:r>
              <a:rPr lang="en-US" altLang="zh-TW" b="0" dirty="0">
                <a:ea typeface="標楷體" pitchFamily="65" charset="-120"/>
              </a:rPr>
              <a:t>(AI</a:t>
            </a:r>
            <a:r>
              <a:rPr lang="zh-TW" altLang="en-US" b="0" dirty="0">
                <a:ea typeface="標楷體" pitchFamily="65" charset="-120"/>
              </a:rPr>
              <a:t>為</a:t>
            </a:r>
            <a:r>
              <a:rPr lang="en-US" altLang="zh-TW" b="0" dirty="0">
                <a:ea typeface="標楷體" pitchFamily="65" charset="-120"/>
              </a:rPr>
              <a:t>3</a:t>
            </a:r>
            <a:r>
              <a:rPr lang="zh-TW" altLang="en-US" b="0" dirty="0">
                <a:ea typeface="標楷體" pitchFamily="65" charset="-120"/>
              </a:rPr>
              <a:t>或</a:t>
            </a:r>
            <a:r>
              <a:rPr lang="en-US" altLang="zh-TW" b="0" dirty="0">
                <a:ea typeface="標楷體" pitchFamily="65" charset="-120"/>
              </a:rPr>
              <a:t>6</a:t>
            </a:r>
            <a:r>
              <a:rPr lang="zh-TW" altLang="en-US" b="0" dirty="0">
                <a:ea typeface="標楷體" pitchFamily="65" charset="-120"/>
              </a:rPr>
              <a:t>之倍數</a:t>
            </a:r>
            <a:r>
              <a:rPr lang="en-US" altLang="zh-TW" b="0" dirty="0">
                <a:ea typeface="標楷體" pitchFamily="65" charset="-120"/>
              </a:rPr>
              <a:t>) </a:t>
            </a:r>
            <a:endParaRPr lang="zh-TW" altLang="zh-TW" b="0" dirty="0">
              <a:latin typeface="+mn-lt"/>
              <a:ea typeface="標楷體" pitchFamily="65" charset="-120"/>
            </a:endParaRPr>
          </a:p>
          <a:p>
            <a:pPr algn="l">
              <a:defRPr/>
            </a:pPr>
            <a:r>
              <a:rPr lang="en-US" altLang="zh-TW" b="0" dirty="0">
                <a:latin typeface="+mn-lt"/>
                <a:ea typeface="標楷體" pitchFamily="65" charset="-120"/>
              </a:rPr>
              <a:t>    </a:t>
            </a:r>
            <a:r>
              <a:rPr lang="en-US" altLang="zh-TW" b="0" dirty="0">
                <a:latin typeface="+mn-lt"/>
                <a:ea typeface="標楷體" pitchFamily="65" charset="-120"/>
              </a:rPr>
              <a:t>WH30</a:t>
            </a:r>
            <a:r>
              <a:rPr lang="zh-TW" altLang="en-US" b="0" dirty="0">
                <a:latin typeface="+mn-lt"/>
                <a:ea typeface="標楷體" pitchFamily="65" charset="-120"/>
              </a:rPr>
              <a:t>系列</a:t>
            </a:r>
            <a:r>
              <a:rPr lang="en-US" altLang="zh-TW" b="0" dirty="0">
                <a:latin typeface="+mn-lt"/>
                <a:ea typeface="標楷體" pitchFamily="65" charset="-120"/>
              </a:rPr>
              <a:t>…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12.1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吋</a:t>
            </a:r>
            <a:r>
              <a:rPr lang="zh-TW" altLang="en-US" b="0" dirty="0">
                <a:latin typeface="+mn-lt"/>
                <a:ea typeface="標楷體" pitchFamily="65" charset="-120"/>
              </a:rPr>
              <a:t>觸控</a:t>
            </a:r>
            <a:r>
              <a:rPr lang="zh-TW" altLang="zh-TW" b="0" dirty="0">
                <a:latin typeface="+mn-lt"/>
                <a:ea typeface="標楷體" pitchFamily="65" charset="-120"/>
              </a:rPr>
              <a:t>螢幕</a:t>
            </a:r>
            <a:r>
              <a:rPr lang="en-US" altLang="zh-TW" b="0" dirty="0">
                <a:latin typeface="+mn-lt"/>
                <a:ea typeface="標楷體" pitchFamily="65" charset="-120"/>
              </a:rPr>
              <a:t>, 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最多</a:t>
            </a:r>
            <a:r>
              <a:rPr lang="en-US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48</a:t>
            </a:r>
            <a:r>
              <a:rPr lang="zh-TW" altLang="zh-TW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點</a:t>
            </a:r>
            <a:r>
              <a:rPr lang="zh-TW" altLang="en-US" b="0" dirty="0">
                <a:solidFill>
                  <a:srgbClr val="FF0000"/>
                </a:solidFill>
                <a:latin typeface="+mn-lt"/>
                <a:ea typeface="標楷體" pitchFamily="65" charset="-120"/>
              </a:rPr>
              <a:t> </a:t>
            </a:r>
            <a:r>
              <a:rPr lang="zh-TW" altLang="zh-TW" b="0" dirty="0">
                <a:latin typeface="+mn-lt"/>
                <a:ea typeface="標楷體" pitchFamily="65" charset="-120"/>
              </a:rPr>
              <a:t>類比輸入</a:t>
            </a:r>
            <a:r>
              <a:rPr lang="en-US" altLang="zh-TW" b="0" dirty="0">
                <a:ea typeface="標楷體" pitchFamily="65" charset="-120"/>
              </a:rPr>
              <a:t>(AI</a:t>
            </a:r>
            <a:r>
              <a:rPr lang="zh-TW" altLang="en-US" b="0" dirty="0">
                <a:ea typeface="標楷體" pitchFamily="65" charset="-120"/>
              </a:rPr>
              <a:t>為</a:t>
            </a:r>
            <a:r>
              <a:rPr lang="en-US" altLang="zh-TW" b="0" dirty="0">
                <a:ea typeface="標楷體" pitchFamily="65" charset="-120"/>
              </a:rPr>
              <a:t>3</a:t>
            </a:r>
            <a:r>
              <a:rPr lang="zh-TW" altLang="en-US" b="0" dirty="0">
                <a:ea typeface="標楷體" pitchFamily="65" charset="-120"/>
              </a:rPr>
              <a:t>或</a:t>
            </a:r>
            <a:r>
              <a:rPr lang="en-US" altLang="zh-TW" b="0" dirty="0">
                <a:ea typeface="標楷體" pitchFamily="65" charset="-120"/>
              </a:rPr>
              <a:t>6</a:t>
            </a:r>
            <a:r>
              <a:rPr lang="zh-TW" altLang="en-US" b="0" dirty="0">
                <a:ea typeface="標楷體" pitchFamily="65" charset="-120"/>
              </a:rPr>
              <a:t>之倍數</a:t>
            </a:r>
            <a:r>
              <a:rPr lang="en-US" altLang="zh-TW" b="0" dirty="0">
                <a:ea typeface="標楷體" pitchFamily="65" charset="-120"/>
              </a:rPr>
              <a:t>)</a:t>
            </a:r>
          </a:p>
          <a:p>
            <a:pPr marL="266700" indent="-266700" algn="l">
              <a:defRPr/>
            </a:pPr>
            <a:r>
              <a:rPr lang="zh-TW" altLang="en-US" sz="2000" b="0" dirty="0">
                <a:solidFill>
                  <a:srgbClr val="0070C0"/>
                </a:solidFill>
                <a:ea typeface="標楷體" pitchFamily="65" charset="-120"/>
              </a:rPr>
              <a:t> </a:t>
            </a:r>
            <a:r>
              <a:rPr lang="zh-TW" altLang="en-US" sz="2000" b="0" dirty="0">
                <a:solidFill>
                  <a:srgbClr val="0070C0"/>
                </a:solidFill>
                <a:ea typeface="標楷體" pitchFamily="65" charset="-120"/>
              </a:rPr>
              <a:t>   </a:t>
            </a:r>
            <a:endParaRPr lang="en-US" altLang="zh-TW" sz="2000" b="0" dirty="0">
              <a:solidFill>
                <a:srgbClr val="0070C0"/>
              </a:solidFill>
              <a:ea typeface="標楷體" pitchFamily="65" charset="-120"/>
            </a:endParaRPr>
          </a:p>
        </p:txBody>
      </p:sp>
      <p:sp>
        <p:nvSpPr>
          <p:cNvPr id="4103" name="矩形 4"/>
          <p:cNvSpPr>
            <a:spLocks noChangeArrowheads="1"/>
          </p:cNvSpPr>
          <p:nvPr/>
        </p:nvSpPr>
        <p:spPr bwMode="auto">
          <a:xfrm>
            <a:off x="1066800" y="4419600"/>
            <a:ext cx="7239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WH10/WH20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系列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AI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與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AO/RO/DI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等介面卡共用插槽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,WH30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系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AI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與 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AO/RO/DI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等介面卡可獨立不同插槽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    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WH10/WH20                               WH30 </a:t>
            </a:r>
            <a:endParaRPr lang="zh-TW" altLang="zh-TW" b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4104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5086350"/>
            <a:ext cx="142398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圖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008563"/>
            <a:ext cx="152558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5123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標楷體" pitchFamily="65" charset="-120"/>
              </a:rPr>
              <a:t>2. </a:t>
            </a:r>
            <a:r>
              <a:rPr lang="zh-TW" altLang="en-US" sz="1800" b="0">
                <a:ea typeface="標楷體" pitchFamily="65" charset="-120"/>
              </a:rPr>
              <a:t>最快</a:t>
            </a:r>
            <a:r>
              <a:rPr lang="en-US" altLang="zh-TW" sz="1800" b="0">
                <a:ea typeface="標楷體" pitchFamily="65" charset="-120"/>
              </a:rPr>
              <a:t>100</a:t>
            </a:r>
            <a:r>
              <a:rPr lang="zh-TW" altLang="en-US" sz="1800" b="0">
                <a:ea typeface="標楷體" pitchFamily="65" charset="-120"/>
              </a:rPr>
              <a:t>毫秒</a:t>
            </a:r>
            <a:r>
              <a:rPr lang="en-US" altLang="zh-TW" sz="1800" b="0">
                <a:ea typeface="標楷體" pitchFamily="65" charset="-120"/>
              </a:rPr>
              <a:t>/</a:t>
            </a:r>
            <a:r>
              <a:rPr lang="zh-TW" altLang="en-US" sz="1800" b="0">
                <a:ea typeface="標楷體" pitchFamily="65" charset="-120"/>
              </a:rPr>
              <a:t>最慢</a:t>
            </a:r>
            <a:r>
              <a:rPr lang="en-US" altLang="zh-TW" sz="1800" b="0">
                <a:ea typeface="標楷體" pitchFamily="65" charset="-120"/>
              </a:rPr>
              <a:t>1</a:t>
            </a:r>
            <a:r>
              <a:rPr lang="zh-TW" altLang="en-US" sz="1800" b="0">
                <a:ea typeface="標楷體" pitchFamily="65" charset="-120"/>
              </a:rPr>
              <a:t>小時的取樣速率</a:t>
            </a:r>
            <a:r>
              <a:rPr lang="en-US" altLang="zh-TW" sz="1800" b="0">
                <a:ea typeface="標楷體" pitchFamily="65" charset="-120"/>
              </a:rPr>
              <a:t>(</a:t>
            </a:r>
            <a:r>
              <a:rPr lang="zh-TW" altLang="en-US" sz="1800" b="0">
                <a:ea typeface="標楷體" pitchFamily="65" charset="-120"/>
              </a:rPr>
              <a:t>每通道獨立</a:t>
            </a:r>
            <a:r>
              <a:rPr lang="en-US" altLang="zh-TW" sz="1800" b="0">
                <a:ea typeface="標楷體" pitchFamily="65" charset="-120"/>
              </a:rPr>
              <a:t>/</a:t>
            </a:r>
            <a:r>
              <a:rPr lang="zh-TW" altLang="en-US" sz="1800" b="0">
                <a:ea typeface="標楷體" pitchFamily="65" charset="-120"/>
              </a:rPr>
              <a:t>附濾波功能</a:t>
            </a:r>
            <a:r>
              <a:rPr lang="en-US" altLang="zh-TW" sz="1800" b="0">
                <a:ea typeface="標楷體" pitchFamily="65" charset="-120"/>
              </a:rPr>
              <a:t>)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標楷體" pitchFamily="65" charset="-120"/>
              </a:rPr>
              <a:t>    </a:t>
            </a:r>
            <a:r>
              <a:rPr lang="zh-TW" altLang="en-US" sz="1800" b="0">
                <a:ea typeface="標楷體" pitchFamily="65" charset="-120"/>
              </a:rPr>
              <a:t>高精度的</a:t>
            </a:r>
            <a:r>
              <a:rPr lang="en-US" altLang="zh-TW" sz="1800" b="0">
                <a:ea typeface="標楷體" pitchFamily="65" charset="-120"/>
              </a:rPr>
              <a:t>24-bit A-D </a:t>
            </a:r>
            <a:r>
              <a:rPr lang="zh-TW" altLang="en-US" sz="1800" b="0">
                <a:ea typeface="標楷體" pitchFamily="65" charset="-120"/>
              </a:rPr>
              <a:t>類比輸入</a:t>
            </a:r>
            <a:r>
              <a:rPr lang="en-US" altLang="zh-TW" sz="1800" b="0">
                <a:ea typeface="標楷體" pitchFamily="65" charset="-120"/>
              </a:rPr>
              <a:t>,16-bit D-A </a:t>
            </a:r>
            <a:r>
              <a:rPr lang="zh-TW" altLang="en-US" sz="1800" b="0">
                <a:ea typeface="標楷體" pitchFamily="65" charset="-120"/>
              </a:rPr>
              <a:t>類比輸出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</a:t>
            </a:r>
            <a:r>
              <a:rPr lang="en-US" altLang="zh-TW" sz="1800" b="0">
                <a:ea typeface="標楷體" pitchFamily="65" charset="-120"/>
              </a:rPr>
              <a:t>I/O </a:t>
            </a:r>
            <a:r>
              <a:rPr lang="zh-TW" altLang="en-US" sz="1800" b="0">
                <a:ea typeface="標楷體" pitchFamily="65" charset="-120"/>
              </a:rPr>
              <a:t>卡 </a:t>
            </a:r>
            <a:r>
              <a:rPr lang="en-US" altLang="zh-TW" sz="1800" b="0">
                <a:ea typeface="標楷體" pitchFamily="65" charset="-120"/>
              </a:rPr>
              <a:t>(AI, AO, DI, RO) </a:t>
            </a:r>
            <a:r>
              <a:rPr lang="zh-TW" altLang="en-US" sz="1800" b="0">
                <a:ea typeface="標楷體" pitchFamily="65" charset="-120"/>
              </a:rPr>
              <a:t>可輕易擴充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標楷體" pitchFamily="65" charset="-120"/>
              </a:rPr>
              <a:t>3. </a:t>
            </a:r>
            <a:r>
              <a:rPr lang="zh-TW" altLang="en-US" sz="1800" b="0">
                <a:ea typeface="標楷體" pitchFamily="65" charset="-120"/>
              </a:rPr>
              <a:t>可接</a:t>
            </a:r>
            <a:r>
              <a:rPr lang="en-US" altLang="zh-TW" sz="1800" b="0">
                <a:ea typeface="標楷體" pitchFamily="65" charset="-120"/>
              </a:rPr>
              <a:t>SD</a:t>
            </a:r>
            <a:r>
              <a:rPr lang="zh-TW" altLang="en-US" sz="1800" b="0">
                <a:ea typeface="標楷體" pitchFamily="65" charset="-120"/>
              </a:rPr>
              <a:t>卡</a:t>
            </a:r>
            <a:r>
              <a:rPr lang="en-US" altLang="zh-TW" sz="1800" b="0">
                <a:ea typeface="標楷體" pitchFamily="65" charset="-120"/>
              </a:rPr>
              <a:t>(1</a:t>
            </a:r>
            <a:r>
              <a:rPr lang="zh-TW" altLang="en-US" sz="1800" b="0">
                <a:ea typeface="標楷體" pitchFamily="65" charset="-120"/>
              </a:rPr>
              <a:t>埠</a:t>
            </a:r>
            <a:r>
              <a:rPr lang="en-US" altLang="zh-TW" sz="1800" b="0">
                <a:ea typeface="標楷體" pitchFamily="65" charset="-120"/>
              </a:rPr>
              <a:t>)</a:t>
            </a:r>
            <a:r>
              <a:rPr lang="zh-TW" altLang="en-US" sz="1800" b="0">
                <a:ea typeface="標楷體" pitchFamily="65" charset="-120"/>
              </a:rPr>
              <a:t>及</a:t>
            </a:r>
            <a:r>
              <a:rPr lang="en-US" altLang="zh-TW" sz="1800" b="0">
                <a:ea typeface="標楷體" pitchFamily="65" charset="-120"/>
              </a:rPr>
              <a:t>USB(2</a:t>
            </a:r>
            <a:r>
              <a:rPr lang="zh-TW" altLang="en-US" sz="1800" b="0">
                <a:ea typeface="標楷體" pitchFamily="65" charset="-120"/>
              </a:rPr>
              <a:t>埠</a:t>
            </a:r>
            <a:r>
              <a:rPr lang="en-US" altLang="zh-TW" sz="1800" b="0">
                <a:ea typeface="標楷體" pitchFamily="65" charset="-120"/>
              </a:rPr>
              <a:t>)</a:t>
            </a:r>
            <a:r>
              <a:rPr lang="zh-TW" altLang="en-US" sz="1800" b="0">
                <a:ea typeface="標楷體" pitchFamily="65" charset="-120"/>
              </a:rPr>
              <a:t>隨身碟用於資料儲存或連結印表機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標準</a:t>
            </a:r>
            <a:r>
              <a:rPr lang="en-US" altLang="zh-TW" sz="1800" b="0">
                <a:ea typeface="標楷體" pitchFamily="65" charset="-120"/>
              </a:rPr>
              <a:t>Ethernet</a:t>
            </a:r>
            <a:r>
              <a:rPr lang="zh-TW" altLang="en-US" sz="1800" b="0">
                <a:ea typeface="標楷體" pitchFamily="65" charset="-120"/>
              </a:rPr>
              <a:t>通訊介面，可選配</a:t>
            </a:r>
            <a:r>
              <a:rPr lang="en-US" altLang="zh-TW" sz="1800" b="0">
                <a:ea typeface="標楷體" pitchFamily="65" charset="-120"/>
              </a:rPr>
              <a:t>RS232/RS422/RS485</a:t>
            </a:r>
            <a:r>
              <a:rPr lang="zh-TW" altLang="en-US" sz="1800" b="0">
                <a:ea typeface="標楷體" pitchFamily="65" charset="-120"/>
              </a:rPr>
              <a:t>通訊介面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標楷體" pitchFamily="65" charset="-120"/>
              </a:rPr>
              <a:t>4. </a:t>
            </a:r>
            <a:r>
              <a:rPr lang="zh-TW" altLang="en-US" sz="1800" b="0">
                <a:ea typeface="標楷體" pitchFamily="65" charset="-120"/>
              </a:rPr>
              <a:t>符合</a:t>
            </a:r>
            <a:r>
              <a:rPr lang="en-US" altLang="zh-TW" sz="1800" b="0">
                <a:ea typeface="標楷體" pitchFamily="65" charset="-120"/>
              </a:rPr>
              <a:t>IP65 </a:t>
            </a:r>
            <a:r>
              <a:rPr lang="zh-TW" altLang="en-US" sz="1800" b="0">
                <a:ea typeface="標楷體" pitchFamily="65" charset="-120"/>
              </a:rPr>
              <a:t>防護</a:t>
            </a:r>
            <a:r>
              <a:rPr lang="en-US" altLang="zh-TW" sz="1800" b="0">
                <a:ea typeface="標楷體" pitchFamily="65" charset="-120"/>
              </a:rPr>
              <a:t>,</a:t>
            </a:r>
            <a:r>
              <a:rPr lang="zh-TW" altLang="en-US" sz="1800" b="0">
                <a:ea typeface="標楷體" pitchFamily="65" charset="-120"/>
              </a:rPr>
              <a:t>符合美國</a:t>
            </a:r>
            <a:r>
              <a:rPr lang="en-US" altLang="zh-TW" sz="1800" b="0">
                <a:ea typeface="標楷體" pitchFamily="65" charset="-120"/>
              </a:rPr>
              <a:t>FDA  CFR21 PART11</a:t>
            </a:r>
            <a:r>
              <a:rPr lang="zh-TW" altLang="en-US" sz="1800" b="0">
                <a:ea typeface="標楷體" pitchFamily="65" charset="-120"/>
              </a:rPr>
              <a:t>規範</a:t>
            </a:r>
            <a:r>
              <a:rPr lang="en-US" altLang="zh-TW" sz="1800" b="0">
                <a:solidFill>
                  <a:srgbClr val="FF0000"/>
                </a:solidFill>
                <a:ea typeface="標楷體" pitchFamily="65" charset="-120"/>
              </a:rPr>
              <a:t>(</a:t>
            </a:r>
            <a:r>
              <a:rPr lang="zh-TW" altLang="en-US" sz="1800" b="0">
                <a:solidFill>
                  <a:srgbClr val="FF0000"/>
                </a:solidFill>
                <a:ea typeface="標楷體" pitchFamily="65" charset="-120"/>
              </a:rPr>
              <a:t>權限管理</a:t>
            </a:r>
            <a:r>
              <a:rPr lang="en-US" altLang="zh-TW" sz="1800" b="0">
                <a:solidFill>
                  <a:srgbClr val="FF0000"/>
                </a:solidFill>
                <a:ea typeface="標楷體" pitchFamily="65" charset="-120"/>
              </a:rPr>
              <a:t>)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pic>
        <p:nvPicPr>
          <p:cNvPr id="5125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581400"/>
            <a:ext cx="6513513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51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6147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6149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5. 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搭配多款軟體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可視需求選擇</a:t>
            </a:r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    </a:t>
            </a:r>
            <a:r>
              <a:rPr lang="en-US" altLang="zh-TW" b="0">
                <a:ea typeface="標楷體" pitchFamily="65" charset="-120"/>
              </a:rPr>
              <a:t>Histroical Viewer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: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歷史觀察者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.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可轉檔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定時匯入匯出</a:t>
            </a:r>
            <a:r>
              <a:rPr lang="en-US" altLang="zh-TW" b="0">
                <a:ea typeface="標楷體" pitchFamily="65" charset="-120"/>
              </a:rPr>
              <a:t>(</a:t>
            </a:r>
            <a:r>
              <a:rPr lang="zh-TW" altLang="en-US" b="0">
                <a:ea typeface="標楷體" pitchFamily="65" charset="-120"/>
              </a:rPr>
              <a:t>免費</a:t>
            </a:r>
            <a:r>
              <a:rPr lang="en-US" altLang="zh-TW" b="0">
                <a:ea typeface="標楷體" pitchFamily="65" charset="-120"/>
              </a:rPr>
              <a:t>)</a:t>
            </a: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endParaRPr lang="en-US" altLang="zh-TW" b="0">
              <a:ea typeface="標楷體" pitchFamily="65" charset="-120"/>
            </a:endParaRPr>
          </a:p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   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zh-TW" b="0">
              <a:solidFill>
                <a:srgbClr val="FF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6150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2679700"/>
            <a:ext cx="64643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7171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7173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  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Configuration: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紀錄器參數存檔軟體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適用於多通道編輯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免費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)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    </a:t>
            </a:r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717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81200"/>
            <a:ext cx="6781800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8195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8197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701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  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DAQ: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即時連線軟體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適用於多台紀錄器同時連線觀看與查詢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付費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)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    </a:t>
            </a:r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FF0000"/>
              </a:solidFill>
              <a:ea typeface="標楷體" pitchFamily="65" charset="-120"/>
            </a:endParaRPr>
          </a:p>
          <a:p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8198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133600"/>
            <a:ext cx="6553200" cy="368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</p:txBody>
      </p:sp>
      <p:pic>
        <p:nvPicPr>
          <p:cNvPr id="921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9221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   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sp>
        <p:nvSpPr>
          <p:cNvPr id="9222" name="矩形 1"/>
          <p:cNvSpPr>
            <a:spLocks noChangeArrowheads="1"/>
          </p:cNvSpPr>
          <p:nvPr/>
        </p:nvSpPr>
        <p:spPr bwMode="auto">
          <a:xfrm>
            <a:off x="1447800" y="1219200"/>
            <a:ext cx="68580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6. 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即時和歷史警報功能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事件管理及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產生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報告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每天，每週和每月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)</a:t>
            </a:r>
            <a:endParaRPr lang="zh-TW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    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計時器，計數器，累加器，數學通道和警報註解功能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7. 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警報觸發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E-mail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功能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可設定發報群組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zh-TW" b="0">
                <a:solidFill>
                  <a:srgbClr val="000000"/>
                </a:solidFill>
                <a:ea typeface="標楷體" pitchFamily="65" charset="-120"/>
              </a:rPr>
              <a:t>記錄儀或連線軟體端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皆可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)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8. 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匯出資料可選擇以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JPG / CSV / PDF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等類型儲存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9.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可輕易備份組態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匯入組態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下載歷史資料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更新韌體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…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10. 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顯示介面支援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19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國語言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9223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2438400"/>
            <a:ext cx="4164013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</p:txBody>
      </p:sp>
      <p:pic>
        <p:nvPicPr>
          <p:cNvPr id="10243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10245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11.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支援外部通訊通道讀入功能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(RS485/MODBUS RTU)</a:t>
            </a:r>
            <a:endParaRPr lang="zh-TW" altLang="zh-TW" b="0">
              <a:solidFill>
                <a:srgbClr val="FF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WH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系列記錄器與任意儀表之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RS485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通訊連線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可讀入最多</a:t>
            </a:r>
            <a:r>
              <a:rPr lang="en-US" altLang="zh-TW" b="0">
                <a:solidFill>
                  <a:srgbClr val="FF0000"/>
                </a:solidFill>
                <a:ea typeface="標楷體" pitchFamily="65" charset="-120"/>
              </a:rPr>
              <a:t>48</a:t>
            </a:r>
            <a:r>
              <a:rPr lang="zh-TW" altLang="en-US" b="0">
                <a:solidFill>
                  <a:srgbClr val="FF0000"/>
                </a:solidFill>
                <a:ea typeface="標楷體" pitchFamily="65" charset="-120"/>
              </a:rPr>
              <a:t>組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外部通道數據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壓力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溫濕度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,CO2,O2,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流量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……)</a:t>
            </a:r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10246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2667000"/>
            <a:ext cx="5803900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</p:txBody>
      </p:sp>
      <p:pic>
        <p:nvPicPr>
          <p:cNvPr id="11267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11269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12.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支援手寫註解功能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可存成圖檔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,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轉歷史資料時可匯出</a:t>
            </a:r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11270" name="Picture 2" descr="C:\Users\user\Downloads\MVI_9288_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897063"/>
            <a:ext cx="2209800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dirty="0" smtClean="0">
              <a:ea typeface="新細明體" pitchFamily="18" charset="-120"/>
            </a:endParaRPr>
          </a:p>
        </p:txBody>
      </p:sp>
      <p:pic>
        <p:nvPicPr>
          <p:cNvPr id="12291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</a:t>
            </a: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標楷體" pitchFamily="65" charset="-120"/>
            </a:endParaRPr>
          </a:p>
        </p:txBody>
      </p:sp>
      <p:sp>
        <p:nvSpPr>
          <p:cNvPr id="12293" name="矩形 2"/>
          <p:cNvSpPr>
            <a:spLocks noChangeArrowheads="1"/>
          </p:cNvSpPr>
          <p:nvPr/>
        </p:nvSpPr>
        <p:spPr bwMode="auto">
          <a:xfrm>
            <a:off x="914400" y="1308100"/>
            <a:ext cx="7391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13.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支援網頁瀏覽器與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APP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觀看即時資料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b="0">
                <a:solidFill>
                  <a:srgbClr val="000000"/>
                </a:solidFill>
                <a:ea typeface="標楷體" pitchFamily="65" charset="-120"/>
              </a:rPr>
              <a:t>需固定</a:t>
            </a:r>
            <a:r>
              <a:rPr lang="en-US" altLang="zh-TW" b="0">
                <a:solidFill>
                  <a:srgbClr val="000000"/>
                </a:solidFill>
                <a:ea typeface="標楷體" pitchFamily="65" charset="-120"/>
              </a:rPr>
              <a:t>IP)</a:t>
            </a: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zh-TW" altLang="en-US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pPr algn="l"/>
            <a:endParaRPr lang="en-US" altLang="zh-TW" b="0">
              <a:solidFill>
                <a:srgbClr val="000000"/>
              </a:solidFill>
              <a:ea typeface="標楷體" pitchFamily="65" charset="-120"/>
            </a:endParaRPr>
          </a:p>
          <a:p>
            <a:r>
              <a:rPr lang="en-US" altLang="zh-TW">
                <a:solidFill>
                  <a:srgbClr val="000000"/>
                </a:solidFill>
                <a:ea typeface="新細明體" pitchFamily="18" charset="-120"/>
              </a:rPr>
              <a:t> </a:t>
            </a:r>
            <a:endParaRPr lang="zh-TW" altLang="zh-TW">
              <a:solidFill>
                <a:srgbClr val="000000"/>
              </a:solidFill>
              <a:ea typeface="新細明體" pitchFamily="18" charset="-120"/>
            </a:endParaRPr>
          </a:p>
        </p:txBody>
      </p:sp>
      <p:pic>
        <p:nvPicPr>
          <p:cNvPr id="12294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752600"/>
            <a:ext cx="51816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191000"/>
            <a:ext cx="51816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23900" y="757238"/>
            <a:ext cx="29718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儲存媒體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62000" y="2819400"/>
            <a:ext cx="7467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當記錄器內部記憶體記錄資料己滿時，會將較舊的資料轉存到外部記憶體中</a:t>
            </a:r>
            <a:r>
              <a:rPr lang="en-US" altLang="zh-TW" sz="2000" b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要預先於組態中設定外部記憶體選項</a:t>
            </a:r>
            <a:r>
              <a:rPr lang="en-US" altLang="zh-TW" sz="2000" b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，較新的記錄資料會繼續儲存在記錄器的內部記憶體</a:t>
            </a:r>
            <a:r>
              <a:rPr lang="en-US" altLang="zh-TW" sz="2000" b="0" dirty="0" smtClean="0">
                <a:solidFill>
                  <a:srgbClr val="FF0000"/>
                </a:solidFill>
                <a:latin typeface="+mn-ea"/>
              </a:rPr>
              <a:t>(256M)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中</a:t>
            </a:r>
          </a:p>
        </p:txBody>
      </p:sp>
      <p:pic>
        <p:nvPicPr>
          <p:cNvPr id="13316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3667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62000" y="1854200"/>
            <a:ext cx="7331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  <a:defRPr/>
            </a:pPr>
            <a:r>
              <a:rPr lang="en-US" altLang="zh-TW" sz="2000" b="0" dirty="0" smtClean="0">
                <a:latin typeface="+mn-ea"/>
              </a:rPr>
              <a:t>WH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系列</a:t>
            </a:r>
            <a:r>
              <a:rPr lang="zh-TW" altLang="zh-TW" sz="2000" b="0" dirty="0" smtClean="0">
                <a:latin typeface="標楷體" pitchFamily="65" charset="-120"/>
                <a:ea typeface="標楷體" pitchFamily="65" charset="-120"/>
              </a:rPr>
              <a:t>記錄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器</a:t>
            </a:r>
            <a:r>
              <a:rPr lang="zh-TW" altLang="zh-TW" sz="2000" b="0" dirty="0" smtClean="0">
                <a:latin typeface="標楷體" pitchFamily="65" charset="-120"/>
                <a:ea typeface="標楷體" pitchFamily="65" charset="-120"/>
              </a:rPr>
              <a:t>支援</a:t>
            </a:r>
            <a:r>
              <a:rPr lang="en-US" altLang="zh-TW" sz="2000" b="0" dirty="0" smtClean="0">
                <a:latin typeface="+mn-ea"/>
              </a:rPr>
              <a:t>SD</a:t>
            </a:r>
            <a:r>
              <a:rPr lang="zh-TW" altLang="zh-TW" sz="2000" b="0" dirty="0" smtClean="0">
                <a:latin typeface="標楷體" pitchFamily="65" charset="-120"/>
                <a:ea typeface="標楷體" pitchFamily="65" charset="-120"/>
              </a:rPr>
              <a:t>卡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en-US" altLang="zh-TW" sz="2000" b="0" dirty="0" smtClean="0">
                <a:latin typeface="+mn-lt"/>
                <a:ea typeface="標楷體" pitchFamily="65" charset="-120"/>
              </a:rPr>
              <a:t>USB</a:t>
            </a:r>
            <a:r>
              <a:rPr lang="zh-TW" altLang="zh-TW" sz="2000" b="0" dirty="0" smtClean="0">
                <a:latin typeface="標楷體" pitchFamily="65" charset="-120"/>
                <a:ea typeface="標楷體" pitchFamily="65" charset="-120"/>
              </a:rPr>
              <a:t>隨身碟</a:t>
            </a:r>
            <a:r>
              <a:rPr lang="zh-TW" altLang="en-US" sz="2000" b="0" dirty="0" smtClean="0">
                <a:latin typeface="標楷體" pitchFamily="65" charset="-120"/>
                <a:ea typeface="標楷體" pitchFamily="65" charset="-120"/>
              </a:rPr>
              <a:t>當做下載媒體或擴充磁碟</a:t>
            </a:r>
          </a:p>
        </p:txBody>
      </p:sp>
      <p:pic>
        <p:nvPicPr>
          <p:cNvPr id="13318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572000"/>
            <a:ext cx="42672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619125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軟體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en-US" altLang="zh-TW" sz="2800" dirty="0" smtClean="0">
                <a:effectLst/>
                <a:latin typeface="Arial" charset="0"/>
                <a:ea typeface="新細明體" pitchFamily="18" charset="-120"/>
              </a:rPr>
              <a:t>Historical Viewer </a:t>
            </a:r>
            <a:r>
              <a:rPr lang="zh-TW" altLang="zh-TW" sz="4000" dirty="0" smtClean="0">
                <a:effectLst/>
                <a:ea typeface="新細明體" pitchFamily="18" charset="-120"/>
              </a:rPr>
              <a:t/>
            </a:r>
            <a:br>
              <a:rPr lang="zh-TW" altLang="zh-TW" sz="4000" dirty="0" smtClean="0">
                <a:effectLst/>
                <a:ea typeface="新細明體" pitchFamily="18" charset="-120"/>
              </a:rPr>
            </a:b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14340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可開啟下載之歷史資料</a:t>
            </a:r>
            <a:r>
              <a:rPr lang="en-US" altLang="zh-TW" sz="1800" b="0">
                <a:ea typeface="標楷體" pitchFamily="65" charset="-120"/>
              </a:rPr>
              <a:t>(</a:t>
            </a:r>
            <a:r>
              <a:rPr lang="zh-TW" altLang="en-US" sz="1800" b="0">
                <a:ea typeface="標楷體" pitchFamily="65" charset="-120"/>
              </a:rPr>
              <a:t>經由乙太網 或 </a:t>
            </a:r>
            <a:r>
              <a:rPr lang="en-US" altLang="zh-TW" sz="1800" b="0">
                <a:ea typeface="標楷體" pitchFamily="65" charset="-120"/>
              </a:rPr>
              <a:t>USB</a:t>
            </a:r>
            <a:r>
              <a:rPr lang="zh-TW" altLang="en-US" sz="1800" b="0">
                <a:ea typeface="標楷體" pitchFamily="65" charset="-120"/>
              </a:rPr>
              <a:t>隨身碟 或 </a:t>
            </a:r>
            <a:r>
              <a:rPr lang="en-US" altLang="zh-TW" sz="1800" b="0">
                <a:ea typeface="標楷體" pitchFamily="65" charset="-120"/>
              </a:rPr>
              <a:t>SD</a:t>
            </a:r>
            <a:r>
              <a:rPr lang="zh-TW" altLang="en-US" sz="1800" b="0">
                <a:ea typeface="標楷體" pitchFamily="65" charset="-120"/>
              </a:rPr>
              <a:t>記憶卡</a:t>
            </a:r>
            <a:r>
              <a:rPr lang="en-US" altLang="zh-TW" sz="1800" b="0">
                <a:ea typeface="標楷體" pitchFamily="65" charset="-120"/>
              </a:rPr>
              <a:t>),</a:t>
            </a:r>
            <a:r>
              <a:rPr lang="zh-TW" altLang="en-US" sz="1800" b="0">
                <a:ea typeface="標楷體" pitchFamily="65" charset="-120"/>
              </a:rPr>
              <a:t>匯出</a:t>
            </a:r>
            <a:r>
              <a:rPr lang="en-US" altLang="zh-TW" sz="1800" b="0">
                <a:ea typeface="標楷體" pitchFamily="65" charset="-120"/>
              </a:rPr>
              <a:t>JPG</a:t>
            </a:r>
            <a:r>
              <a:rPr lang="zh-TW" altLang="en-US" sz="1800" b="0">
                <a:ea typeface="標楷體" pitchFamily="65" charset="-120"/>
              </a:rPr>
              <a:t>曲線圖檔</a:t>
            </a:r>
            <a:r>
              <a:rPr lang="en-US" altLang="zh-TW" sz="1800" b="0">
                <a:ea typeface="標楷體" pitchFamily="65" charset="-120"/>
              </a:rPr>
              <a:t>,.CSV</a:t>
            </a:r>
            <a:r>
              <a:rPr lang="zh-TW" altLang="en-US" sz="1800" b="0">
                <a:ea typeface="標楷體" pitchFamily="65" charset="-120"/>
              </a:rPr>
              <a:t>或</a:t>
            </a:r>
            <a:r>
              <a:rPr lang="en-US" altLang="zh-TW" sz="1800" b="0">
                <a:ea typeface="標楷體" pitchFamily="65" charset="-120"/>
              </a:rPr>
              <a:t>.PDF</a:t>
            </a:r>
            <a:r>
              <a:rPr lang="zh-TW" altLang="en-US" sz="1800" b="0">
                <a:ea typeface="標楷體" pitchFamily="65" charset="-120"/>
              </a:rPr>
              <a:t>數據檔</a:t>
            </a:r>
            <a:r>
              <a:rPr lang="en-US" altLang="zh-TW" sz="1800" b="0">
                <a:ea typeface="標楷體" pitchFamily="65" charset="-120"/>
              </a:rPr>
              <a:t>;</a:t>
            </a:r>
            <a:r>
              <a:rPr lang="zh-TW" altLang="en-US" sz="1800" b="0">
                <a:solidFill>
                  <a:srgbClr val="FF0000"/>
                </a:solidFill>
                <a:ea typeface="標楷體" pitchFamily="65" charset="-120"/>
              </a:rPr>
              <a:t>此軟體隨機免費附贈</a:t>
            </a:r>
            <a:endParaRPr lang="zh-TW" altLang="zh-TW" sz="1800" b="0">
              <a:solidFill>
                <a:srgbClr val="FF0000"/>
              </a:solidFill>
              <a:ea typeface="標楷體" pitchFamily="65" charset="-12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zh-TW" sz="1800">
                <a:ea typeface="新細明體" pitchFamily="18" charset="-120"/>
              </a:rPr>
              <a:t> </a:t>
            </a:r>
            <a:endParaRPr lang="zh-TW" altLang="zh-TW" sz="1800">
              <a:ea typeface="新細明體" pitchFamily="18" charset="-120"/>
            </a:endParaRPr>
          </a:p>
        </p:txBody>
      </p:sp>
      <p:pic>
        <p:nvPicPr>
          <p:cNvPr id="6150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8" y="2057400"/>
            <a:ext cx="7300912" cy="438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473075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軟體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en-US" altLang="zh-TW" sz="2800" dirty="0" smtClean="0">
                <a:latin typeface="Arial" charset="0"/>
                <a:ea typeface="標楷體" pitchFamily="65" charset="-120"/>
              </a:rPr>
              <a:t>Configuration</a:t>
            </a:r>
            <a:r>
              <a:rPr lang="en-US" altLang="zh-TW" sz="2800" dirty="0" smtClean="0">
                <a:effectLst/>
                <a:latin typeface="Arial" charset="0"/>
                <a:ea typeface="新細明體" pitchFamily="18" charset="-120"/>
              </a:rPr>
              <a:t> </a:t>
            </a:r>
            <a:r>
              <a:rPr lang="zh-TW" altLang="zh-TW" sz="4000" dirty="0" smtClean="0">
                <a:effectLst/>
                <a:ea typeface="新細明體" pitchFamily="18" charset="-120"/>
              </a:rPr>
              <a:t/>
            </a:r>
            <a:br>
              <a:rPr lang="zh-TW" altLang="zh-TW" sz="4000" dirty="0" smtClean="0">
                <a:effectLst/>
                <a:ea typeface="新細明體" pitchFamily="18" charset="-120"/>
              </a:rPr>
            </a:b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15364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可直接讀取記錄器設定檔</a:t>
            </a:r>
            <a:r>
              <a:rPr lang="en-US" altLang="zh-TW" sz="1800" b="0">
                <a:ea typeface="標楷體" pitchFamily="65" charset="-120"/>
              </a:rPr>
              <a:t>,</a:t>
            </a:r>
            <a:r>
              <a:rPr lang="zh-TW" altLang="en-US" sz="1800" b="0">
                <a:ea typeface="標楷體" pitchFamily="65" charset="-120"/>
              </a:rPr>
              <a:t>於電腦端編輯後再儲存於媒體</a:t>
            </a:r>
            <a:r>
              <a:rPr lang="en-US" altLang="zh-TW" sz="1800" b="0">
                <a:ea typeface="標楷體" pitchFamily="65" charset="-120"/>
              </a:rPr>
              <a:t>,</a:t>
            </a:r>
            <a:r>
              <a:rPr lang="zh-TW" altLang="en-US" sz="1800" b="0">
                <a:ea typeface="標楷體" pitchFamily="65" charset="-120"/>
              </a:rPr>
              <a:t>上傳至記錄器</a:t>
            </a:r>
            <a:r>
              <a:rPr lang="en-US" altLang="zh-TW" sz="1800" b="0">
                <a:ea typeface="標楷體" pitchFamily="65" charset="-120"/>
              </a:rPr>
              <a:t>;</a:t>
            </a:r>
            <a:r>
              <a:rPr lang="zh-TW" altLang="en-US" sz="1800" b="0">
                <a:solidFill>
                  <a:srgbClr val="FF0000"/>
                </a:solidFill>
                <a:ea typeface="標楷體" pitchFamily="65" charset="-120"/>
              </a:rPr>
              <a:t>當通道數極多且設定複雜時適用</a:t>
            </a:r>
            <a:r>
              <a:rPr lang="en-US" altLang="zh-TW" sz="1800" b="0">
                <a:solidFill>
                  <a:srgbClr val="FF0000"/>
                </a:solidFill>
                <a:ea typeface="標楷體" pitchFamily="65" charset="-120"/>
              </a:rPr>
              <a:t>;</a:t>
            </a:r>
            <a:r>
              <a:rPr lang="zh-TW" altLang="en-US" sz="1800" b="0">
                <a:solidFill>
                  <a:srgbClr val="FF0000"/>
                </a:solidFill>
                <a:ea typeface="標楷體" pitchFamily="65" charset="-120"/>
              </a:rPr>
              <a:t>此軟體隨機免費附贈</a:t>
            </a:r>
            <a:endParaRPr lang="zh-TW" altLang="zh-TW" sz="1800" b="0">
              <a:solidFill>
                <a:srgbClr val="FF0000"/>
              </a:solidFill>
              <a:ea typeface="標楷體" pitchFamily="65" charset="-12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zh-TW" sz="1800">
                <a:ea typeface="新細明體" pitchFamily="18" charset="-120"/>
              </a:rPr>
              <a:t> </a:t>
            </a:r>
            <a:endParaRPr lang="zh-TW" altLang="zh-TW" sz="1800">
              <a:ea typeface="新細明體" pitchFamily="18" charset="-120"/>
            </a:endParaRPr>
          </a:p>
        </p:txBody>
      </p:sp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133600"/>
            <a:ext cx="7086600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473075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軟體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en-US" altLang="zh-TW" sz="2800" dirty="0" smtClean="0">
                <a:latin typeface="Arial" charset="0"/>
                <a:ea typeface="標楷體" pitchFamily="65" charset="-120"/>
              </a:rPr>
              <a:t>DAQ(Real-Time Viewer)</a:t>
            </a:r>
            <a:r>
              <a:rPr lang="en-US" altLang="zh-TW" sz="2800" dirty="0" smtClean="0">
                <a:effectLst/>
                <a:latin typeface="Arial" charset="0"/>
                <a:ea typeface="新細明體" pitchFamily="18" charset="-120"/>
              </a:rPr>
              <a:t> </a:t>
            </a:r>
            <a:r>
              <a:rPr lang="zh-TW" altLang="zh-TW" sz="4000" dirty="0" smtClean="0">
                <a:effectLst/>
                <a:ea typeface="新細明體" pitchFamily="18" charset="-120"/>
              </a:rPr>
              <a:t/>
            </a:r>
            <a:br>
              <a:rPr lang="zh-TW" altLang="zh-TW" sz="4000" dirty="0" smtClean="0">
                <a:effectLst/>
                <a:ea typeface="新細明體" pitchFamily="18" charset="-120"/>
              </a:rPr>
            </a:br>
            <a:endParaRPr lang="zh-TW" altLang="en-US" sz="40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5715000"/>
            <a:ext cx="8007350" cy="4495800"/>
          </a:xfrm>
        </p:spPr>
        <p:txBody>
          <a:bodyPr/>
          <a:lstStyle/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  <a:p>
            <a:pPr eaLnBrk="1" hangingPunct="1">
              <a:defRPr/>
            </a:pPr>
            <a:endParaRPr lang="zh-TW" altLang="en-US" smtClean="0">
              <a:ea typeface="新細明體" pitchFamily="18" charset="-120"/>
            </a:endParaRPr>
          </a:p>
        </p:txBody>
      </p:sp>
      <p:pic>
        <p:nvPicPr>
          <p:cNvPr id="16388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00" y="2286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矩形 2"/>
          <p:cNvSpPr>
            <a:spLocks noChangeArrowheads="1"/>
          </p:cNvSpPr>
          <p:nvPr/>
        </p:nvSpPr>
        <p:spPr bwMode="auto">
          <a:xfrm>
            <a:off x="914400" y="1295400"/>
            <a:ext cx="6797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可於電腦端透過乙太網或</a:t>
            </a:r>
            <a:r>
              <a:rPr lang="en-US" altLang="zh-TW" sz="1800" b="0">
                <a:ea typeface="標楷體" pitchFamily="65" charset="-120"/>
              </a:rPr>
              <a:t>RS232/RS422/RS485</a:t>
            </a:r>
            <a:r>
              <a:rPr lang="zh-TW" altLang="en-US" sz="1800" b="0">
                <a:ea typeface="標楷體" pitchFamily="65" charset="-120"/>
              </a:rPr>
              <a:t>等通訊方式與記錄器即時連線</a:t>
            </a:r>
            <a:r>
              <a:rPr lang="en-US" altLang="zh-TW" sz="1800" b="0">
                <a:ea typeface="標楷體" pitchFamily="65" charset="-120"/>
              </a:rPr>
              <a:t>;</a:t>
            </a:r>
            <a:r>
              <a:rPr lang="zh-TW" altLang="en-US" sz="1800" b="0">
                <a:ea typeface="標楷體" pitchFamily="65" charset="-120"/>
              </a:rPr>
              <a:t>可做即時記錄與異地儲存</a:t>
            </a:r>
            <a:r>
              <a:rPr lang="en-US" altLang="zh-TW" sz="1800" b="0">
                <a:ea typeface="標楷體" pitchFamily="65" charset="-120"/>
              </a:rPr>
              <a:t>;</a:t>
            </a:r>
            <a:r>
              <a:rPr lang="zh-TW" altLang="en-US" sz="1800" b="0">
                <a:solidFill>
                  <a:srgbClr val="FF0000"/>
                </a:solidFill>
                <a:ea typeface="標楷體" pitchFamily="65" charset="-120"/>
              </a:rPr>
              <a:t>此軟體需另購</a:t>
            </a:r>
            <a:endParaRPr lang="zh-TW" altLang="zh-TW" sz="1800" b="0">
              <a:solidFill>
                <a:srgbClr val="FF0000"/>
              </a:solidFill>
              <a:ea typeface="標楷體" pitchFamily="65" charset="-12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zh-TW" sz="1800">
                <a:ea typeface="新細明體" pitchFamily="18" charset="-120"/>
              </a:rPr>
              <a:t> </a:t>
            </a:r>
            <a:endParaRPr lang="zh-TW" altLang="zh-TW" sz="1800">
              <a:ea typeface="新細明體" pitchFamily="18" charset="-120"/>
            </a:endParaRPr>
          </a:p>
        </p:txBody>
      </p:sp>
      <p:pic>
        <p:nvPicPr>
          <p:cNvPr id="819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057400"/>
            <a:ext cx="7213600" cy="426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38200" y="947738"/>
            <a:ext cx="707707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2971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2971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1600"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solidFill>
                  <a:srgbClr val="0070C0"/>
                </a:solidFill>
                <a:ea typeface="標楷體" pitchFamily="65" charset="-120"/>
              </a:rPr>
              <a:t>事件通常被拿來作警報的功能，也可以拿來作</a:t>
            </a:r>
            <a:r>
              <a:rPr lang="en-US" altLang="zh-TW" sz="1800" b="0">
                <a:solidFill>
                  <a:srgbClr val="0070C0"/>
                </a:solidFill>
                <a:ea typeface="標楷體" pitchFamily="65" charset="-120"/>
              </a:rPr>
              <a:t>DO</a:t>
            </a:r>
            <a:r>
              <a:rPr lang="zh-TW" altLang="en-US" sz="1800" b="0">
                <a:solidFill>
                  <a:srgbClr val="0070C0"/>
                </a:solidFill>
                <a:ea typeface="標楷體" pitchFamily="65" charset="-120"/>
              </a:rPr>
              <a:t>、啟動計數器、累加器、計時器或報告等等。 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2000">
                <a:solidFill>
                  <a:srgbClr val="FF0000"/>
                </a:solidFill>
                <a:ea typeface="標楷體" pitchFamily="65" charset="-120"/>
              </a:rPr>
              <a:t>每個類比通道最多可設定五組事件。  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按”新增”增加新事件。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按”移除”可移除所選擇的事件。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1600">
              <a:ea typeface="新細明體" pitchFamily="18" charset="-12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82738"/>
            <a:ext cx="1752600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-127000" y="3136900"/>
            <a:ext cx="9648825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3175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zh-TW" altLang="en-US" sz="1800" b="0">
                <a:solidFill>
                  <a:srgbClr val="0070C0"/>
                </a:solidFill>
                <a:ea typeface="標楷體" pitchFamily="65" charset="-120"/>
              </a:rPr>
              <a:t>類別</a:t>
            </a:r>
            <a:r>
              <a:rPr lang="en-US" altLang="zh-TW" sz="1800" b="0">
                <a:solidFill>
                  <a:srgbClr val="0070C0"/>
                </a:solidFill>
                <a:ea typeface="標楷體" pitchFamily="65" charset="-120"/>
              </a:rPr>
              <a:t>:  </a:t>
            </a:r>
            <a:r>
              <a:rPr lang="zh-TW" altLang="en-US" sz="1800" b="0">
                <a:solidFill>
                  <a:srgbClr val="0070C0"/>
                </a:solidFill>
                <a:ea typeface="標楷體" pitchFamily="65" charset="-120"/>
              </a:rPr>
              <a:t>可選擇</a:t>
            </a:r>
            <a:r>
              <a:rPr lang="en-US" altLang="zh-TW" sz="1800" b="0">
                <a:solidFill>
                  <a:srgbClr val="0070C0"/>
                </a:solidFill>
                <a:ea typeface="標楷體" pitchFamily="65" charset="-120"/>
              </a:rPr>
              <a:t>H, L, HH, LL, Dev+, Dev-, Error </a:t>
            </a:r>
            <a:r>
              <a:rPr lang="zh-TW" altLang="en-US" sz="1800" b="0">
                <a:solidFill>
                  <a:srgbClr val="0070C0"/>
                </a:solidFill>
                <a:ea typeface="標楷體" pitchFamily="65" charset="-120"/>
              </a:rPr>
              <a:t>等類別。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H</a:t>
            </a:r>
            <a:r>
              <a:rPr lang="zh-TW" altLang="en-US" sz="1800" b="0">
                <a:ea typeface="標楷體" pitchFamily="65" charset="-120"/>
              </a:rPr>
              <a:t>：高點，當實際值高於設定值時啟動警報或工作。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L </a:t>
            </a:r>
            <a:r>
              <a:rPr lang="zh-TW" altLang="en-US" sz="1800" b="0">
                <a:ea typeface="標楷體" pitchFamily="65" charset="-120"/>
              </a:rPr>
              <a:t>：低點，當實際值低於設定值時啟動警報或工作。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 </a:t>
            </a:r>
            <a:r>
              <a:rPr lang="en-US" altLang="zh-TW" sz="1800" b="0">
                <a:ea typeface="標楷體" pitchFamily="65" charset="-120"/>
              </a:rPr>
              <a:t>HH</a:t>
            </a:r>
            <a:r>
              <a:rPr lang="zh-TW" altLang="en-US" sz="1800" b="0">
                <a:ea typeface="標楷體" pitchFamily="65" charset="-120"/>
              </a:rPr>
              <a:t>：第二高點，可設定第二組高於</a:t>
            </a:r>
            <a:r>
              <a:rPr lang="en-US" altLang="zh-TW" sz="1800" b="0">
                <a:ea typeface="標楷體" pitchFamily="65" charset="-120"/>
              </a:rPr>
              <a:t>H</a:t>
            </a:r>
            <a:r>
              <a:rPr lang="zh-TW" altLang="en-US" sz="1800" b="0">
                <a:ea typeface="標楷體" pitchFamily="65" charset="-120"/>
              </a:rPr>
              <a:t>高點的設定值，提供雙重警示功能。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LL</a:t>
            </a:r>
            <a:r>
              <a:rPr lang="zh-TW" altLang="en-US" sz="1800" b="0">
                <a:ea typeface="標楷體" pitchFamily="65" charset="-120"/>
              </a:rPr>
              <a:t>：第二低點，可設定第二組低於</a:t>
            </a:r>
            <a:r>
              <a:rPr lang="en-US" altLang="zh-TW" sz="1800" b="0">
                <a:ea typeface="標楷體" pitchFamily="65" charset="-120"/>
              </a:rPr>
              <a:t>L</a:t>
            </a:r>
            <a:r>
              <a:rPr lang="zh-TW" altLang="en-US" sz="1800" b="0">
                <a:ea typeface="標楷體" pitchFamily="65" charset="-120"/>
              </a:rPr>
              <a:t>低點的設定值，提供雙重警示功能。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Dev+</a:t>
            </a:r>
            <a:r>
              <a:rPr lang="zh-TW" altLang="en-US" sz="1800" b="0">
                <a:ea typeface="標楷體" pitchFamily="65" charset="-120"/>
              </a:rPr>
              <a:t>：當量測值高於前一點量測值，且差距超出設定值時，啟動警報或工作	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Dev-</a:t>
            </a:r>
            <a:r>
              <a:rPr lang="zh-TW" altLang="en-US" sz="1800" b="0">
                <a:ea typeface="標楷體" pitchFamily="65" charset="-120"/>
              </a:rPr>
              <a:t>：當量測值低於前一點量測值，且差距超出設定值時，啟動警報或工作。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Dump </a:t>
            </a:r>
            <a:r>
              <a:rPr lang="zh-TW" altLang="en-US" sz="1800" b="0">
                <a:ea typeface="標楷體" pitchFamily="65" charset="-120"/>
              </a:rPr>
              <a:t>：資料下載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Ack</a:t>
            </a:r>
            <a:r>
              <a:rPr lang="zh-TW" altLang="en-US" sz="1800" b="0">
                <a:ea typeface="標楷體" pitchFamily="65" charset="-120"/>
              </a:rPr>
              <a:t>： 警報確認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Normal </a:t>
            </a:r>
            <a:r>
              <a:rPr lang="zh-TW" altLang="en-US" sz="1800" b="0">
                <a:ea typeface="標楷體" pitchFamily="65" charset="-120"/>
              </a:rPr>
              <a:t>：警報解除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HiAlarm </a:t>
            </a:r>
            <a:r>
              <a:rPr lang="zh-TW" altLang="en-US" sz="1800" b="0">
                <a:ea typeface="標楷體" pitchFamily="65" charset="-120"/>
              </a:rPr>
              <a:t>：高點警報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1800" b="0">
                <a:ea typeface="標楷體" pitchFamily="65" charset="-120"/>
              </a:rPr>
              <a:t>           </a:t>
            </a:r>
            <a:r>
              <a:rPr lang="en-US" altLang="zh-TW" sz="1800" b="0">
                <a:ea typeface="標楷體" pitchFamily="65" charset="-120"/>
              </a:rPr>
              <a:t>Error: </a:t>
            </a:r>
            <a:r>
              <a:rPr lang="zh-TW" altLang="en-US" sz="1800" b="0">
                <a:ea typeface="標楷體" pitchFamily="65" charset="-120"/>
              </a:rPr>
              <a:t>當通道斷線，啟動警報或工作。</a:t>
            </a:r>
          </a:p>
        </p:txBody>
      </p:sp>
      <p:pic>
        <p:nvPicPr>
          <p:cNvPr id="17413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508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762000"/>
            <a:ext cx="5702300" cy="5334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事件類別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44500" y="1905000"/>
            <a:ext cx="82661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175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當記錄器設定為</a:t>
            </a:r>
            <a:r>
              <a:rPr lang="zh-TW" altLang="en-US" sz="2000">
                <a:solidFill>
                  <a:srgbClr val="FF0000"/>
                </a:solidFill>
                <a:ea typeface="標楷體" pitchFamily="65" charset="-120"/>
              </a:rPr>
              <a:t>下載並保留</a:t>
            </a:r>
            <a:r>
              <a:rPr lang="zh-TW" altLang="en-US" sz="2000" b="0">
                <a:latin typeface="新細明體" pitchFamily="18" charset="-120"/>
                <a:ea typeface="新細明體" pitchFamily="18" charset="-120"/>
              </a:rPr>
              <a:t>，</a:t>
            </a:r>
            <a:r>
              <a:rPr lang="zh-TW" altLang="en-US" sz="2000" b="0">
                <a:ea typeface="標楷體" pitchFamily="65" charset="-120"/>
              </a:rPr>
              <a:t>則不會有事件清單</a:t>
            </a:r>
            <a:endParaRPr lang="en-US" altLang="zh-TW" sz="2000" b="0">
              <a:ea typeface="標楷體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當記錄器設定為</a:t>
            </a:r>
            <a:r>
              <a:rPr lang="zh-TW" altLang="en-US" sz="2000">
                <a:solidFill>
                  <a:srgbClr val="FF0000"/>
                </a:solidFill>
                <a:ea typeface="標楷體" pitchFamily="65" charset="-120"/>
              </a:rPr>
              <a:t>下載並清除</a:t>
            </a:r>
            <a:r>
              <a:rPr lang="zh-TW" altLang="en-US" sz="2000" b="0">
                <a:ea typeface="標楷體" pitchFamily="65" charset="-120"/>
              </a:rPr>
              <a:t>，資料下載於外部記憶體後記</a:t>
            </a:r>
            <a:endParaRPr lang="en-US" altLang="zh-TW" sz="2000" b="0">
              <a:ea typeface="標楷體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錄器資料同時清除已記錄資料，則會列入事件清單內</a:t>
            </a:r>
            <a:endParaRPr lang="en-US" altLang="zh-TW" sz="2000" b="0">
              <a:ea typeface="標楷體" pitchFamily="65" charset="-120"/>
            </a:endParaRPr>
          </a:p>
        </p:txBody>
      </p:sp>
      <p:sp>
        <p:nvSpPr>
          <p:cNvPr id="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762000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事件說明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8436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064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73125" y="1828800"/>
            <a:ext cx="70104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175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tabLst>
                <a:tab pos="809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登錄警報</a:t>
            </a:r>
            <a:r>
              <a:rPr lang="en-US" altLang="zh-TW" sz="2000" b="0">
                <a:ea typeface="標楷體" pitchFamily="65" charset="-120"/>
              </a:rPr>
              <a:t>: </a:t>
            </a:r>
            <a:r>
              <a:rPr lang="zh-TW" altLang="en-US" sz="2000" b="0">
                <a:ea typeface="標楷體" pitchFamily="65" charset="-120"/>
              </a:rPr>
              <a:t>記錄為警報。 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登錄警報</a:t>
            </a:r>
            <a:r>
              <a:rPr lang="en-US" altLang="zh-TW" sz="2000" b="0">
                <a:ea typeface="標楷體" pitchFamily="65" charset="-120"/>
              </a:rPr>
              <a:t>(</a:t>
            </a:r>
            <a:r>
              <a:rPr lang="zh-TW" altLang="en-US" sz="2000" b="0">
                <a:ea typeface="標楷體" pitchFamily="65" charset="-120"/>
              </a:rPr>
              <a:t>自動確認</a:t>
            </a:r>
            <a:r>
              <a:rPr lang="en-US" altLang="zh-TW" sz="2000" b="0">
                <a:ea typeface="標楷體" pitchFamily="65" charset="-120"/>
              </a:rPr>
              <a:t>): </a:t>
            </a:r>
            <a:r>
              <a:rPr lang="zh-TW" altLang="en-US" sz="2000" b="0">
                <a:ea typeface="標楷體" pitchFamily="65" charset="-120"/>
              </a:rPr>
              <a:t>記錄為警報且自動確認。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 b="0">
                <a:ea typeface="標楷體" pitchFamily="65" charset="-120"/>
              </a:rPr>
              <a:t>登錄事件</a:t>
            </a:r>
            <a:r>
              <a:rPr lang="en-US" altLang="zh-TW" sz="2000" b="0">
                <a:ea typeface="標楷體" pitchFamily="65" charset="-120"/>
              </a:rPr>
              <a:t>: </a:t>
            </a:r>
            <a:r>
              <a:rPr lang="zh-TW" altLang="en-US" sz="2000" b="0">
                <a:ea typeface="標楷體" pitchFamily="65" charset="-120"/>
              </a:rPr>
              <a:t>記錄為事件。</a:t>
            </a:r>
          </a:p>
        </p:txBody>
      </p:sp>
      <p:sp>
        <p:nvSpPr>
          <p:cNvPr id="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73125" y="857250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發報功能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9460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572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08038" y="781050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轉檔說明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483" name="文字方塊 2"/>
          <p:cNvSpPr txBox="1">
            <a:spLocks noChangeArrowheads="1"/>
          </p:cNvSpPr>
          <p:nvPr/>
        </p:nvSpPr>
        <p:spPr bwMode="auto">
          <a:xfrm>
            <a:off x="4419600" y="5340350"/>
            <a:ext cx="3197225" cy="527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zh-TW" altLang="en-US" sz="1600">
                <a:solidFill>
                  <a:srgbClr val="FF0000"/>
                </a:solidFill>
                <a:ea typeface="新細明體" pitchFamily="18" charset="-120"/>
              </a:rPr>
              <a:t>四個檔案缺一不可</a:t>
            </a:r>
            <a:endParaRPr lang="zh-TW" altLang="en-US" sz="1800">
              <a:ea typeface="新細明體" pitchFamily="18" charset="-120"/>
            </a:endParaRPr>
          </a:p>
        </p:txBody>
      </p:sp>
      <p:grpSp>
        <p:nvGrpSpPr>
          <p:cNvPr id="22" name="群組 21"/>
          <p:cNvGrpSpPr>
            <a:grpSpLocks/>
          </p:cNvGrpSpPr>
          <p:nvPr/>
        </p:nvGrpSpPr>
        <p:grpSpPr bwMode="auto">
          <a:xfrm>
            <a:off x="808038" y="2209800"/>
            <a:ext cx="7116762" cy="3130550"/>
            <a:chOff x="808037" y="2209800"/>
            <a:chExt cx="7116763" cy="3733800"/>
          </a:xfrm>
        </p:grpSpPr>
        <p:pic>
          <p:nvPicPr>
            <p:cNvPr id="20489" name="Picture 11" descr="WH20-下載後轉檔必備檔案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037" y="2209800"/>
              <a:ext cx="7116763" cy="3733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0" name="Rectangle 12"/>
            <p:cNvSpPr>
              <a:spLocks noChangeArrowheads="1"/>
            </p:cNvSpPr>
            <p:nvPr/>
          </p:nvSpPr>
          <p:spPr bwMode="auto">
            <a:xfrm>
              <a:off x="2449775" y="3933092"/>
              <a:ext cx="1891652" cy="1579685"/>
            </a:xfrm>
            <a:prstGeom prst="rect">
              <a:avLst/>
            </a:prstGeom>
            <a:noFill/>
            <a:ln w="3175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/>
            <a:lstStyle>
              <a:lvl1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zh-TW" altLang="en-US" sz="1800">
                <a:ea typeface="新細明體" pitchFamily="18" charset="-120"/>
              </a:endParaRPr>
            </a:p>
          </p:txBody>
        </p:sp>
        <p:cxnSp>
          <p:nvCxnSpPr>
            <p:cNvPr id="20491" name="AutoShape 14"/>
            <p:cNvCxnSpPr>
              <a:cxnSpLocks noChangeShapeType="1"/>
            </p:cNvCxnSpPr>
            <p:nvPr/>
          </p:nvCxnSpPr>
          <p:spPr bwMode="auto">
            <a:xfrm flipH="1" flipV="1">
              <a:off x="4410634" y="4515435"/>
              <a:ext cx="795878" cy="1088684"/>
            </a:xfrm>
            <a:prstGeom prst="straightConnector1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08038" y="1295400"/>
            <a:ext cx="628967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28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※</a:t>
            </a:r>
            <a:r>
              <a:rPr lang="zh-TW" altLang="en-US" sz="28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下載後資料夾必備檔案</a:t>
            </a:r>
            <a:endParaRPr lang="zh-TW" altLang="en-US" sz="1000"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4400">
              <a:ea typeface="新細明體" pitchFamily="18" charset="-120"/>
            </a:endParaRPr>
          </a:p>
        </p:txBody>
      </p:sp>
      <p:sp>
        <p:nvSpPr>
          <p:cNvPr id="20486" name="Rectangle 16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endParaRPr lang="zh-TW" altLang="en-US" sz="1800">
              <a:ea typeface="新細明體" pitchFamily="18" charset="-120"/>
            </a:endParaRPr>
          </a:p>
        </p:txBody>
      </p:sp>
      <p:pic>
        <p:nvPicPr>
          <p:cNvPr id="20487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5" y="3810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2"/>
          <p:cNvSpPr/>
          <p:nvPr/>
        </p:nvSpPr>
        <p:spPr>
          <a:xfrm>
            <a:off x="1946250" y="5641173"/>
            <a:ext cx="572464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540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四個檔案缺一不可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73125" y="550863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轉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檔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步驟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41363" y="1079500"/>
            <a:ext cx="3525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zh-TW" altLang="zh-TW" sz="2000">
                <a:ea typeface="標楷體" pitchFamily="65" charset="-120"/>
              </a:rPr>
              <a:t>※開啟『</a:t>
            </a:r>
            <a:r>
              <a:rPr lang="en-US" altLang="zh-TW" sz="2000">
                <a:ea typeface="標楷體" pitchFamily="65" charset="-120"/>
              </a:rPr>
              <a:t>Historical Viewer</a:t>
            </a:r>
            <a:r>
              <a:rPr lang="zh-TW" altLang="zh-TW" sz="2000">
                <a:ea typeface="標楷體" pitchFamily="65" charset="-120"/>
              </a:rPr>
              <a:t>』</a:t>
            </a:r>
            <a:endParaRPr lang="zh-TW" altLang="en-US" sz="2000">
              <a:ea typeface="標楷體" pitchFamily="65" charset="-120"/>
            </a:endParaRPr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833438" y="2120900"/>
            <a:ext cx="3073400" cy="879475"/>
            <a:chOff x="2146" y="4566"/>
            <a:chExt cx="4841" cy="1386"/>
          </a:xfrm>
        </p:grpSpPr>
        <p:pic>
          <p:nvPicPr>
            <p:cNvPr id="21514" name="Picture 4" descr="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273" b="91194"/>
            <a:stretch>
              <a:fillRect/>
            </a:stretch>
          </p:blipFill>
          <p:spPr bwMode="auto">
            <a:xfrm>
              <a:off x="2146" y="4566"/>
              <a:ext cx="4841" cy="1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15" name="AutoShape 3"/>
            <p:cNvSpPr>
              <a:spLocks noChangeArrowheads="1"/>
            </p:cNvSpPr>
            <p:nvPr/>
          </p:nvSpPr>
          <p:spPr bwMode="auto">
            <a:xfrm rot="966801">
              <a:off x="2619" y="5488"/>
              <a:ext cx="365" cy="173"/>
            </a:xfrm>
            <a:prstGeom prst="leftArrow">
              <a:avLst>
                <a:gd name="adj1" fmla="val 50000"/>
                <a:gd name="adj2" fmla="val 52746"/>
              </a:avLst>
            </a:prstGeom>
            <a:gradFill rotWithShape="0">
              <a:gsLst>
                <a:gs pos="0">
                  <a:srgbClr val="C0504D"/>
                </a:gs>
                <a:gs pos="100000">
                  <a:srgbClr val="923633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dist="28398" dir="3806097" algn="ctr" rotWithShape="0">
                <a:srgbClr val="622423"/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zh-TW" altLang="en-US" sz="1800">
                <a:ea typeface="新細明體" pitchFamily="18" charset="-120"/>
              </a:endParaRPr>
            </a:p>
          </p:txBody>
        </p:sp>
      </p:grpSp>
      <p:pic>
        <p:nvPicPr>
          <p:cNvPr id="37889" name="Picture 1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1" t="18170" r="14682" b="24168"/>
          <a:stretch>
            <a:fillRect/>
          </a:stretch>
        </p:blipFill>
        <p:spPr bwMode="auto">
          <a:xfrm>
            <a:off x="833438" y="3608388"/>
            <a:ext cx="237172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755650" y="1604963"/>
            <a:ext cx="688657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※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按下確定後會出現工具列，出現如下畫面，請按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『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新增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』</a:t>
            </a:r>
            <a:endParaRPr lang="en-US" altLang="zh-TW" sz="900" b="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2800" b="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833438" y="2760663"/>
            <a:ext cx="4340225" cy="92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zh-TW" sz="1800" b="0"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※</a:t>
            </a:r>
            <a:r>
              <a:rPr lang="zh-TW" altLang="en-US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細明體" pitchFamily="49" charset="-120"/>
              </a:rPr>
              <a:t>請選擇記錄器型號名稱，</a:t>
            </a:r>
            <a:r>
              <a:rPr lang="zh-TW" altLang="en-US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再按</a:t>
            </a:r>
            <a:r>
              <a:rPr lang="en-US" altLang="zh-TW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『</a:t>
            </a:r>
            <a:r>
              <a:rPr lang="zh-TW" altLang="en-US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確定</a:t>
            </a:r>
            <a:r>
              <a:rPr lang="en-US" altLang="zh-TW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』</a:t>
            </a:r>
            <a:endParaRPr lang="zh-TW" altLang="en-US" sz="1800" b="0">
              <a:solidFill>
                <a:srgbClr val="FF0000"/>
              </a:solidFill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zh-TW" altLang="en-US" sz="1800" b="0">
              <a:ea typeface="新細明體" pitchFamily="18" charset="-12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81050" y="5029200"/>
            <a:ext cx="4076700" cy="147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19685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新細明體" pitchFamily="18" charset="-120"/>
              </a:rPr>
              <a:t/>
            </a:r>
            <a:br>
              <a:rPr lang="en-US" altLang="zh-TW" sz="1800" b="0">
                <a:ea typeface="新細明體" pitchFamily="18" charset="-120"/>
              </a:rPr>
            </a:br>
            <a:endParaRPr lang="en-US" altLang="zh-TW" sz="1800" b="0"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ea typeface="新細明體" pitchFamily="18" charset="-120"/>
              </a:rPr>
              <a:t>※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建立新專案畫面</a:t>
            </a:r>
            <a:r>
              <a:rPr lang="zh-TW" altLang="en-US" sz="1800" b="0">
                <a:ea typeface="新細明體" pitchFamily="18" charset="-120"/>
              </a:rPr>
              <a:t> 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輸入專案名</a:t>
            </a:r>
            <a:endParaRPr lang="zh-TW" altLang="en-US" sz="1800" b="0">
              <a:ea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選擇來源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sz="1800" b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磁碟位置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』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按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確定</a:t>
            </a:r>
            <a:r>
              <a:rPr lang="en-US" altLang="zh-TW" sz="1800" b="0">
                <a:latin typeface="標楷體" pitchFamily="65" charset="-120"/>
                <a:ea typeface="標楷體" pitchFamily="65" charset="-120"/>
              </a:rPr>
              <a:t>』</a:t>
            </a:r>
            <a:endParaRPr lang="en-US" altLang="zh-TW" sz="1800" b="0">
              <a:ea typeface="新細明體" pitchFamily="18" charset="-120"/>
            </a:endParaRPr>
          </a:p>
        </p:txBody>
      </p:sp>
      <p:pic>
        <p:nvPicPr>
          <p:cNvPr id="21513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1508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73125" y="550863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轉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檔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步驟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7200" y="1219200"/>
            <a:ext cx="8534400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80975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※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轉出資料後畫面會出現記錄的曲線，並詢問是否要刪除資料</a:t>
            </a:r>
            <a:endParaRPr lang="zh-TW" altLang="en-US" sz="2000">
              <a:solidFill>
                <a:srgbClr val="FF0000"/>
              </a:solidFill>
              <a:ea typeface="標楷體" pitchFamily="65" charset="-120"/>
              <a:cs typeface="新細明體" pitchFamily="18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按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『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是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(Y)』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即會刪除己儲存在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USB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或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SD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卡的資料，</a:t>
            </a:r>
            <a:endParaRPr lang="en-US" altLang="zh-TW" sz="200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按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『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否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(N)』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會保留記錄資料。</a:t>
            </a:r>
            <a:endParaRPr lang="zh-TW" altLang="en-US" sz="2000">
              <a:solidFill>
                <a:srgbClr val="FF0000"/>
              </a:solidFill>
              <a:ea typeface="標楷體" pitchFamily="65" charset="-120"/>
              <a:cs typeface="新細明體" pitchFamily="18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endParaRPr lang="zh-TW" altLang="en-US" sz="1800" b="0">
              <a:ea typeface="標楷體" pitchFamily="65" charset="-120"/>
              <a:cs typeface="新細明體" pitchFamily="18" charset="-120"/>
            </a:endParaRPr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863600" y="2928938"/>
            <a:ext cx="5461000" cy="3082925"/>
            <a:chOff x="1800" y="1717"/>
            <a:chExt cx="7875" cy="4856"/>
          </a:xfrm>
        </p:grpSpPr>
        <p:pic>
          <p:nvPicPr>
            <p:cNvPr id="22535" name="Picture 3" descr="26-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44" b="3093"/>
            <a:stretch>
              <a:fillRect/>
            </a:stretch>
          </p:blipFill>
          <p:spPr bwMode="auto">
            <a:xfrm>
              <a:off x="1800" y="1717"/>
              <a:ext cx="7875" cy="4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6" name="Picture 2" descr="2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" y="2621"/>
              <a:ext cx="424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557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endParaRPr lang="zh-TW" altLang="zh-TW" sz="1800">
              <a:ea typeface="新細明體" pitchFamily="18" charset="-120"/>
            </a:endParaRPr>
          </a:p>
        </p:txBody>
      </p:sp>
      <p:pic>
        <p:nvPicPr>
          <p:cNvPr id="22534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1508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381000" y="1106488"/>
            <a:ext cx="32639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200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※</a:t>
            </a:r>
            <a:r>
              <a:rPr lang="zh-TW" altLang="en-US" sz="200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工具列圖示說明</a:t>
            </a: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533400" y="5181600"/>
            <a:ext cx="64008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1.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記錄器端可選擇資料下載後原始資料保留或被刪除</a:t>
            </a:r>
            <a:endParaRPr lang="zh-TW" altLang="en-US" sz="2000">
              <a:solidFill>
                <a:srgbClr val="FF0000"/>
              </a:solidFill>
              <a:ea typeface="標楷體" pitchFamily="65" charset="-120"/>
              <a:cs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2.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轉檔可經由</a:t>
            </a:r>
            <a:r>
              <a:rPr lang="en-US" altLang="zh-TW" sz="2000">
                <a:solidFill>
                  <a:srgbClr val="FF0000"/>
                </a:solidFill>
                <a:ea typeface="標楷體" pitchFamily="65" charset="-120"/>
                <a:cs typeface="新細明體" pitchFamily="18" charset="-120"/>
              </a:rPr>
              <a:t>USB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轉存或</a:t>
            </a:r>
            <a:r>
              <a:rPr lang="en-US" altLang="zh-TW" sz="2000">
                <a:solidFill>
                  <a:srgbClr val="FF0000"/>
                </a:solidFill>
                <a:ea typeface="標楷體" pitchFamily="65" charset="-120"/>
                <a:cs typeface="新細明體" pitchFamily="18" charset="-120"/>
              </a:rPr>
              <a:t>SD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連接轉存</a:t>
            </a:r>
            <a:r>
              <a:rPr lang="en-US" altLang="zh-TW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,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但只有</a:t>
            </a:r>
            <a:r>
              <a:rPr lang="en-US" altLang="zh-TW" sz="2000">
                <a:solidFill>
                  <a:srgbClr val="FF0000"/>
                </a:solidFill>
                <a:ea typeface="標楷體" pitchFamily="65" charset="-120"/>
                <a:cs typeface="新細明體" pitchFamily="18" charset="-120"/>
              </a:rPr>
              <a:t>USB</a:t>
            </a: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轉存  </a:t>
            </a:r>
            <a:endParaRPr lang="en-US" altLang="zh-TW" sz="200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zh-TW" altLang="en-US" sz="20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  方式可支援組態中之中文字下載或上傳</a:t>
            </a:r>
            <a:endParaRPr lang="zh-TW" altLang="en-US" sz="2000">
              <a:solidFill>
                <a:srgbClr val="FF0000"/>
              </a:solidFill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3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73125" y="550863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轉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檔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步驟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"/>
          <a:stretch>
            <a:fillRect/>
          </a:stretch>
        </p:blipFill>
        <p:spPr bwMode="auto">
          <a:xfrm>
            <a:off x="2913063" y="1144588"/>
            <a:ext cx="4983162" cy="380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150813"/>
            <a:ext cx="24955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38200" y="781050"/>
            <a:ext cx="5702300" cy="8223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圖示說明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sz="4000" dirty="0">
                <a:latin typeface="標楷體" pitchFamily="65" charset="-120"/>
                <a:ea typeface="標楷體" pitchFamily="65" charset="-120"/>
              </a:rPr>
            </a:b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457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835150"/>
            <a:ext cx="78613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"/>
            <a:ext cx="24955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矩形 3"/>
          <p:cNvSpPr>
            <a:spLocks noChangeArrowheads="1"/>
          </p:cNvSpPr>
          <p:nvPr/>
        </p:nvSpPr>
        <p:spPr bwMode="auto">
          <a:xfrm>
            <a:off x="1828800" y="2667000"/>
            <a:ext cx="556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TW" altLang="en-US" sz="2800">
                <a:solidFill>
                  <a:srgbClr val="000000"/>
                </a:solidFill>
                <a:ea typeface="標楷體" pitchFamily="65" charset="-120"/>
              </a:rPr>
              <a:t>感謝聆聽</a:t>
            </a: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~THANK YOU!!</a:t>
            </a:r>
          </a:p>
        </p:txBody>
      </p:sp>
      <p:pic>
        <p:nvPicPr>
          <p:cNvPr id="25604" name="圖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352800"/>
            <a:ext cx="5732463" cy="374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ass Layers">
  <a:themeElements>
    <a:clrScheme name="Glass Layers 5">
      <a:dk1>
        <a:srgbClr val="000000"/>
      </a:dk1>
      <a:lt1>
        <a:srgbClr val="CCECFF"/>
      </a:lt1>
      <a:dk2>
        <a:srgbClr val="000000"/>
      </a:dk2>
      <a:lt2>
        <a:srgbClr val="D6EDEE"/>
      </a:lt2>
      <a:accent1>
        <a:srgbClr val="E8F0F4"/>
      </a:accent1>
      <a:accent2>
        <a:srgbClr val="8EAAFA"/>
      </a:accent2>
      <a:accent3>
        <a:srgbClr val="E2F4FF"/>
      </a:accent3>
      <a:accent4>
        <a:srgbClr val="000000"/>
      </a:accent4>
      <a:accent5>
        <a:srgbClr val="F2F6F8"/>
      </a:accent5>
      <a:accent6>
        <a:srgbClr val="809AE3"/>
      </a:accent6>
      <a:hlink>
        <a:srgbClr val="0066FF"/>
      </a:hlink>
      <a:folHlink>
        <a:srgbClr val="9947FD"/>
      </a:folHlink>
    </a:clrScheme>
    <a:fontScheme name="Glass Layer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lass Layers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3104</TotalTime>
  <Words>1099</Words>
  <Application>Microsoft Office PowerPoint</Application>
  <PresentationFormat>如螢幕大小 (4:3)</PresentationFormat>
  <Paragraphs>287</Paragraphs>
  <Slides>23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Wingdings</vt:lpstr>
      <vt:lpstr>新細明體</vt:lpstr>
      <vt:lpstr>標楷體</vt:lpstr>
      <vt:lpstr>細明體</vt:lpstr>
      <vt:lpstr>Glass Layers</vt:lpstr>
      <vt:lpstr>WH10/WH20/WH30  觸控式記錄器 簡介 </vt:lpstr>
      <vt:lpstr>產品特點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儲存媒體</vt:lpstr>
      <vt:lpstr>軟體:Historical Viewer  </vt:lpstr>
      <vt:lpstr>軟體:Configuration  </vt:lpstr>
      <vt:lpstr>軟體:DAQ(Real-Time Viewer)  </vt:lpstr>
      <vt:lpstr>事件類別 </vt:lpstr>
      <vt:lpstr>事件說明 </vt:lpstr>
      <vt:lpstr>發報功能 </vt:lpstr>
      <vt:lpstr>轉檔說明 </vt:lpstr>
      <vt:lpstr>轉檔步驟 </vt:lpstr>
      <vt:lpstr>轉檔步驟 </vt:lpstr>
      <vt:lpstr>轉檔步驟 </vt:lpstr>
      <vt:lpstr>圖示說明 </vt:lpstr>
      <vt:lpstr>PowerPoint 簡報</vt:lpstr>
    </vt:vector>
  </TitlesOfParts>
  <Company>Brainchild Electronic.Co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VR18 Presentation</dc:title>
  <dc:subject>Paperless recorder</dc:subject>
  <dc:creator>Mahidhar</dc:creator>
  <cp:lastModifiedBy>user</cp:lastModifiedBy>
  <cp:revision>231</cp:revision>
  <dcterms:created xsi:type="dcterms:W3CDTF">2006-12-26T02:20:50Z</dcterms:created>
  <dcterms:modified xsi:type="dcterms:W3CDTF">2022-05-09T07:25:39Z</dcterms:modified>
</cp:coreProperties>
</file>